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2" r:id="rId1"/>
    <p:sldMasterId id="2147483673" r:id="rId2"/>
  </p:sldMasterIdLst>
  <p:notesMasterIdLst>
    <p:notesMasterId r:id="rId15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90748AA-F95D-4241-89D3-F1D7B71BA486}">
  <a:tblStyle styleId="{E90748AA-F95D-4241-89D3-F1D7B71BA48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" name="Google Shape;6;n"/>
          <p:cNvSpPr txBox="1">
            <a:spLocks noGrp="1"/>
          </p:cNvSpPr>
          <p:nvPr>
            <p:ph type="dt" idx="10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3" name="Google Shape;113;p1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1:notes"/>
          <p:cNvSpPr/>
          <p:nvPr/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0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12800"/>
            <a:ext cx="7124700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1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12800"/>
            <a:ext cx="7124700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2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12800"/>
            <a:ext cx="7124700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12800"/>
            <a:ext cx="7124700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12800"/>
            <a:ext cx="7124700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4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12800"/>
            <a:ext cx="7124700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5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12800"/>
            <a:ext cx="7124700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6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12800"/>
            <a:ext cx="7124700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7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12800"/>
            <a:ext cx="7124700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8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12800"/>
            <a:ext cx="7124700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9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12800"/>
            <a:ext cx="7124700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1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2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2"/>
          <p:cNvSpPr txBox="1">
            <a:spLocks noGrp="1"/>
          </p:cNvSpPr>
          <p:nvPr>
            <p:ph type="body" idx="3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12"/>
          <p:cNvSpPr txBox="1">
            <a:spLocks noGrp="1"/>
          </p:cNvSpPr>
          <p:nvPr>
            <p:ph type="body" idx="4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2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3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body" idx="4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body" idx="5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body" idx="6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6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6"/>
          <p:cNvSpPr txBox="1">
            <a:spLocks noGrp="1"/>
          </p:cNvSpPr>
          <p:nvPr>
            <p:ph type="subTitle" idx="1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7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8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0"/>
          <p:cNvSpPr txBox="1">
            <a:spLocks noGrp="1"/>
          </p:cNvSpPr>
          <p:nvPr>
            <p:ph type="subTitle" idx="1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1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1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1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body" idx="3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2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2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22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22"/>
          <p:cNvSpPr txBox="1">
            <a:spLocks noGrp="1"/>
          </p:cNvSpPr>
          <p:nvPr>
            <p:ph type="body" idx="3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3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3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body" idx="3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4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" name="Google Shape;96;p24"/>
          <p:cNvSpPr txBox="1">
            <a:spLocks noGrp="1"/>
          </p:cNvSpPr>
          <p:nvPr>
            <p:ph type="body" idx="2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5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5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p25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25"/>
          <p:cNvSpPr txBox="1">
            <a:spLocks noGrp="1"/>
          </p:cNvSpPr>
          <p:nvPr>
            <p:ph type="body" idx="3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25"/>
          <p:cNvSpPr txBox="1">
            <a:spLocks noGrp="1"/>
          </p:cNvSpPr>
          <p:nvPr>
            <p:ph type="body" idx="4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6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6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6" name="Google Shape;106;p26"/>
          <p:cNvSpPr txBox="1">
            <a:spLocks noGrp="1"/>
          </p:cNvSpPr>
          <p:nvPr>
            <p:ph type="body" idx="2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26"/>
          <p:cNvSpPr txBox="1">
            <a:spLocks noGrp="1"/>
          </p:cNvSpPr>
          <p:nvPr>
            <p:ph type="body" idx="3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26"/>
          <p:cNvSpPr txBox="1">
            <a:spLocks noGrp="1"/>
          </p:cNvSpPr>
          <p:nvPr>
            <p:ph type="body" idx="4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" name="Google Shape;109;p26"/>
          <p:cNvSpPr txBox="1">
            <a:spLocks noGrp="1"/>
          </p:cNvSpPr>
          <p:nvPr>
            <p:ph type="body" idx="5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body" idx="6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subTitle" idx="1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>
            <a:spLocks noGrp="1"/>
          </p:cNvSpPr>
          <p:nvPr>
            <p:ph type="subTitle" idx="1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8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8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body" idx="3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9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body" idx="3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body" idx="3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7"/>
          <p:cNvSpPr/>
          <p:nvPr/>
        </p:nvSpPr>
        <p:spPr>
          <a:xfrm>
            <a:off x="1523880" y="1122480"/>
            <a:ext cx="9143280" cy="23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PAPER TITLE</a:t>
            </a:r>
            <a:endParaRPr sz="6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27"/>
          <p:cNvSpPr/>
          <p:nvPr/>
        </p:nvSpPr>
        <p:spPr>
          <a:xfrm>
            <a:off x="1523880" y="3602160"/>
            <a:ext cx="9143280" cy="234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2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Author1</a:t>
            </a:r>
            <a:r>
              <a:rPr lang="en-US" sz="2220" b="1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222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lang="en-US" sz="2220" b="1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2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Author2</a:t>
            </a:r>
            <a:r>
              <a:rPr lang="en-US" sz="2220" b="1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222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Author3</a:t>
            </a:r>
            <a:r>
              <a:rPr lang="en-US" sz="2220" b="1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22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1001"/>
              </a:spcBef>
              <a:spcAft>
                <a:spcPts val="0"/>
              </a:spcAft>
              <a:buNone/>
            </a:pPr>
            <a:endParaRPr sz="222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1001"/>
              </a:spcBef>
              <a:spcAft>
                <a:spcPts val="0"/>
              </a:spcAft>
              <a:buNone/>
            </a:pPr>
            <a:endParaRPr sz="222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rPr lang="en-US" sz="222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Affilation1</a:t>
            </a:r>
            <a:r>
              <a:rPr lang="en-US" sz="2220" b="0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222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lang="en-US" sz="2220" b="0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2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Affilation2</a:t>
            </a:r>
            <a:r>
              <a:rPr lang="en-US" sz="2220" b="0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222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Affilation3</a:t>
            </a:r>
            <a:r>
              <a:rPr lang="en-US" sz="2220" b="0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22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rPr lang="en-US" sz="222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22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rPr lang="en-US" sz="222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Presenting author’s e-mail adress</a:t>
            </a:r>
            <a:endParaRPr sz="222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1001"/>
              </a:spcBef>
              <a:spcAft>
                <a:spcPts val="0"/>
              </a:spcAft>
              <a:buNone/>
            </a:pPr>
            <a:endParaRPr sz="222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1001"/>
              </a:spcBef>
              <a:spcAft>
                <a:spcPts val="0"/>
              </a:spcAft>
              <a:buNone/>
            </a:pPr>
            <a:endParaRPr sz="222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27"/>
          <p:cNvSpPr/>
          <p:nvPr/>
        </p:nvSpPr>
        <p:spPr>
          <a:xfrm>
            <a:off x="8446417" y="128776"/>
            <a:ext cx="3584924" cy="2048816"/>
          </a:xfrm>
          <a:prstGeom prst="rect">
            <a:avLst/>
          </a:prstGeom>
          <a:solidFill>
            <a:schemeClr val="accent6"/>
          </a:solidFill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27"/>
          <p:cNvSpPr/>
          <p:nvPr/>
        </p:nvSpPr>
        <p:spPr>
          <a:xfrm>
            <a:off x="9302339" y="810514"/>
            <a:ext cx="1873080" cy="685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LOGO OF YOUR AFFILATION</a:t>
            </a: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529F955-C88D-4EA2-B34D-CFE6634580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700" y="128776"/>
            <a:ext cx="6811329" cy="204881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6"/>
          <p:cNvSpPr/>
          <p:nvPr/>
        </p:nvSpPr>
        <p:spPr>
          <a:xfrm>
            <a:off x="838080" y="1825560"/>
            <a:ext cx="10514880" cy="43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228600" marR="0" lvl="0" indent="-22788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This section of the presentation should include main findings of your study, future prospects etc.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36"/>
          <p:cNvSpPr/>
          <p:nvPr/>
        </p:nvSpPr>
        <p:spPr>
          <a:xfrm>
            <a:off x="3001320" y="274680"/>
            <a:ext cx="7099560" cy="15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CONCLUDING REMARKS</a:t>
            </a:r>
            <a:endParaRPr sz="4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36"/>
          <p:cNvSpPr/>
          <p:nvPr/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r>
              <a:rPr lang="en-US"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/12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36"/>
          <p:cNvSpPr/>
          <p:nvPr/>
        </p:nvSpPr>
        <p:spPr>
          <a:xfrm>
            <a:off x="47242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16-18.09.2026</a:t>
            </a:r>
            <a:endParaRPr sz="1200">
              <a:solidFill>
                <a:srgbClr val="8B8B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36"/>
          <p:cNvSpPr/>
          <p:nvPr/>
        </p:nvSpPr>
        <p:spPr>
          <a:xfrm>
            <a:off x="798840" y="6356520"/>
            <a:ext cx="2483280" cy="36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H. Karakoc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36"/>
          <p:cNvSpPr/>
          <p:nvPr/>
        </p:nvSpPr>
        <p:spPr>
          <a:xfrm>
            <a:off x="0" y="0"/>
            <a:ext cx="10236960" cy="1107000"/>
          </a:xfrm>
          <a:prstGeom prst="rect">
            <a:avLst/>
          </a:prstGeom>
          <a:solidFill>
            <a:schemeClr val="accent6"/>
          </a:solidFill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36"/>
          <p:cNvSpPr/>
          <p:nvPr/>
        </p:nvSpPr>
        <p:spPr>
          <a:xfrm>
            <a:off x="3695307" y="161228"/>
            <a:ext cx="6537693" cy="8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CONCLUDING REMARKS</a:t>
            </a:r>
            <a:endParaRPr sz="4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A92BEBE2-0745-4711-95E1-B0E9CE3807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95307" cy="1111531"/>
          </a:xfrm>
          <a:prstGeom prst="rect">
            <a:avLst/>
          </a:prstGeom>
        </p:spPr>
      </p:pic>
      <p:sp>
        <p:nvSpPr>
          <p:cNvPr id="12" name="Google Shape;130;p28">
            <a:extLst>
              <a:ext uri="{FF2B5EF4-FFF2-40B4-BE49-F238E27FC236}">
                <a16:creationId xmlns:a16="http://schemas.microsoft.com/office/drawing/2014/main" id="{60E6F579-0BC3-4E91-A071-C3B5C9190D01}"/>
              </a:ext>
            </a:extLst>
          </p:cNvPr>
          <p:cNvSpPr/>
          <p:nvPr/>
        </p:nvSpPr>
        <p:spPr>
          <a:xfrm>
            <a:off x="10369080" y="-2963"/>
            <a:ext cx="1596600" cy="1109963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LOGO OF YOUR 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AFFILATION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7"/>
          <p:cNvSpPr/>
          <p:nvPr/>
        </p:nvSpPr>
        <p:spPr>
          <a:xfrm>
            <a:off x="838080" y="1825560"/>
            <a:ext cx="10514880" cy="43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228600" marR="0" lvl="0" indent="-22788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If presenter wishes to thank any supporting agency, instutition or contributer, this section should be used.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788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If you conducted the study in the framework of any project, please indicate the title of Project in this section with contract number and supporting agency.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37"/>
          <p:cNvSpPr/>
          <p:nvPr/>
        </p:nvSpPr>
        <p:spPr>
          <a:xfrm>
            <a:off x="2545920" y="281520"/>
            <a:ext cx="7099560" cy="15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ACKNOWLEDGEMENTS</a:t>
            </a:r>
            <a:endParaRPr sz="4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37"/>
          <p:cNvSpPr/>
          <p:nvPr/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r>
              <a:rPr lang="en-US"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/12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37"/>
          <p:cNvSpPr/>
          <p:nvPr/>
        </p:nvSpPr>
        <p:spPr>
          <a:xfrm>
            <a:off x="4724280" y="6312170"/>
            <a:ext cx="2742600" cy="3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16-18.09.2026</a:t>
            </a:r>
            <a:endParaRPr sz="1200">
              <a:solidFill>
                <a:srgbClr val="8B8B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37"/>
          <p:cNvSpPr/>
          <p:nvPr/>
        </p:nvSpPr>
        <p:spPr>
          <a:xfrm>
            <a:off x="798840" y="6356520"/>
            <a:ext cx="2483280" cy="36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H. Karakoc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37"/>
          <p:cNvSpPr/>
          <p:nvPr/>
        </p:nvSpPr>
        <p:spPr>
          <a:xfrm>
            <a:off x="0" y="0"/>
            <a:ext cx="10236960" cy="1107000"/>
          </a:xfrm>
          <a:prstGeom prst="rect">
            <a:avLst/>
          </a:prstGeom>
          <a:solidFill>
            <a:schemeClr val="accent6"/>
          </a:solidFill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37"/>
          <p:cNvSpPr/>
          <p:nvPr/>
        </p:nvSpPr>
        <p:spPr>
          <a:xfrm>
            <a:off x="3695307" y="161228"/>
            <a:ext cx="6541653" cy="8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ACKNOWLEDGEMENTS</a:t>
            </a:r>
            <a:endParaRPr sz="4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E51E3903-814F-4083-8502-5B4687A0A9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95307" cy="1111531"/>
          </a:xfrm>
          <a:prstGeom prst="rect">
            <a:avLst/>
          </a:prstGeom>
        </p:spPr>
      </p:pic>
      <p:sp>
        <p:nvSpPr>
          <p:cNvPr id="12" name="Google Shape;130;p28">
            <a:extLst>
              <a:ext uri="{FF2B5EF4-FFF2-40B4-BE49-F238E27FC236}">
                <a16:creationId xmlns:a16="http://schemas.microsoft.com/office/drawing/2014/main" id="{A32CCC8C-2D95-4DEB-BDF2-E5C746FA23EB}"/>
              </a:ext>
            </a:extLst>
          </p:cNvPr>
          <p:cNvSpPr/>
          <p:nvPr/>
        </p:nvSpPr>
        <p:spPr>
          <a:xfrm>
            <a:off x="10369080" y="-2963"/>
            <a:ext cx="1596600" cy="1109963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LOGO OF YOUR 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AFFILATION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8"/>
          <p:cNvSpPr/>
          <p:nvPr/>
        </p:nvSpPr>
        <p:spPr>
          <a:xfrm>
            <a:off x="838080" y="1825560"/>
            <a:ext cx="10514880" cy="43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228600" marR="0" lvl="0" indent="-22788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For reference style, please see symposium fullpaper template.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38"/>
          <p:cNvSpPr/>
          <p:nvPr/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r>
              <a:rPr lang="en-US"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/12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38"/>
          <p:cNvSpPr/>
          <p:nvPr/>
        </p:nvSpPr>
        <p:spPr>
          <a:xfrm>
            <a:off x="47242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16-18.09.2026</a:t>
            </a:r>
            <a:endParaRPr sz="1200">
              <a:solidFill>
                <a:srgbClr val="8B8B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38"/>
          <p:cNvSpPr/>
          <p:nvPr/>
        </p:nvSpPr>
        <p:spPr>
          <a:xfrm>
            <a:off x="798840" y="6356520"/>
            <a:ext cx="2483280" cy="36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H. Karakoc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38"/>
          <p:cNvSpPr/>
          <p:nvPr/>
        </p:nvSpPr>
        <p:spPr>
          <a:xfrm>
            <a:off x="0" y="0"/>
            <a:ext cx="10236900" cy="1107000"/>
          </a:xfrm>
          <a:prstGeom prst="rect">
            <a:avLst/>
          </a:prstGeom>
          <a:solidFill>
            <a:schemeClr val="accent6"/>
          </a:solidFill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38"/>
          <p:cNvSpPr/>
          <p:nvPr/>
        </p:nvSpPr>
        <p:spPr>
          <a:xfrm>
            <a:off x="3695307" y="161228"/>
            <a:ext cx="6541593" cy="8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REFERENCES</a:t>
            </a:r>
            <a:endParaRPr sz="4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C05CD3E3-14C1-47A6-BEEA-23529816E9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95307" cy="1111531"/>
          </a:xfrm>
          <a:prstGeom prst="rect">
            <a:avLst/>
          </a:prstGeom>
        </p:spPr>
      </p:pic>
      <p:sp>
        <p:nvSpPr>
          <p:cNvPr id="11" name="Google Shape;130;p28">
            <a:extLst>
              <a:ext uri="{FF2B5EF4-FFF2-40B4-BE49-F238E27FC236}">
                <a16:creationId xmlns:a16="http://schemas.microsoft.com/office/drawing/2014/main" id="{DB1BC493-0C39-4DD8-8E6D-FBC61715B606}"/>
              </a:ext>
            </a:extLst>
          </p:cNvPr>
          <p:cNvSpPr/>
          <p:nvPr/>
        </p:nvSpPr>
        <p:spPr>
          <a:xfrm>
            <a:off x="10369080" y="-2963"/>
            <a:ext cx="1596600" cy="1109963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LOGO OF YOUR 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AFFILATION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8"/>
          <p:cNvSpPr/>
          <p:nvPr/>
        </p:nvSpPr>
        <p:spPr>
          <a:xfrm>
            <a:off x="838080" y="1825560"/>
            <a:ext cx="10514880" cy="43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228600" marR="0" lvl="0" indent="-22788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Motivation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788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Experimental study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788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Methods and Materials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788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Results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788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Concluding remarks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788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Acknowledgements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788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References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28"/>
          <p:cNvSpPr/>
          <p:nvPr/>
        </p:nvSpPr>
        <p:spPr>
          <a:xfrm>
            <a:off x="0" y="0"/>
            <a:ext cx="10191882" cy="1109963"/>
          </a:xfrm>
          <a:prstGeom prst="rect">
            <a:avLst/>
          </a:prstGeom>
          <a:solidFill>
            <a:schemeClr val="accent6"/>
          </a:solidFill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28"/>
          <p:cNvSpPr/>
          <p:nvPr/>
        </p:nvSpPr>
        <p:spPr>
          <a:xfrm>
            <a:off x="47242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16-18.09.2026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28"/>
          <p:cNvSpPr/>
          <p:nvPr/>
        </p:nvSpPr>
        <p:spPr>
          <a:xfrm>
            <a:off x="798840" y="6356520"/>
            <a:ext cx="2483280" cy="36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H. Karakoc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28"/>
          <p:cNvSpPr/>
          <p:nvPr/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r>
              <a:rPr lang="en-US"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/12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28"/>
          <p:cNvSpPr/>
          <p:nvPr/>
        </p:nvSpPr>
        <p:spPr>
          <a:xfrm>
            <a:off x="10369080" y="-2963"/>
            <a:ext cx="1596600" cy="1109963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LOGO OF YOUR 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AFFILATION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8"/>
          <p:cNvSpPr/>
          <p:nvPr/>
        </p:nvSpPr>
        <p:spPr>
          <a:xfrm>
            <a:off x="3751869" y="161228"/>
            <a:ext cx="6413063" cy="8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OUTLINE</a:t>
            </a:r>
            <a:endParaRPr sz="4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BD9E1311-D30F-4575-9033-5CADEDD1E4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2963"/>
            <a:ext cx="3751868" cy="112854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9"/>
          <p:cNvSpPr/>
          <p:nvPr/>
        </p:nvSpPr>
        <p:spPr>
          <a:xfrm>
            <a:off x="838080" y="1838880"/>
            <a:ext cx="10514880" cy="43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228600" marR="0" lvl="0" indent="-22788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lang="en-US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This document intends to identify criteria of oral presentations for IS</a:t>
            </a:r>
            <a:r>
              <a:rPr lang="tr-TR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EAS &amp; ISUN-AI</a:t>
            </a:r>
            <a:r>
              <a:rPr lang="en-US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’2</a:t>
            </a:r>
            <a:r>
              <a:rPr lang="tr-TR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r>
              <a:rPr lang="en-US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788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lang="en-US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Please follow the guideline explained at next slides while </a:t>
            </a:r>
            <a:r>
              <a:rPr lang="en-US" sz="2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prepearing</a:t>
            </a:r>
            <a:r>
              <a:rPr lang="en-US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your oral presentation.</a:t>
            </a: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9"/>
          <p:cNvSpPr/>
          <p:nvPr/>
        </p:nvSpPr>
        <p:spPr>
          <a:xfrm>
            <a:off x="0" y="0"/>
            <a:ext cx="10236960" cy="1107000"/>
          </a:xfrm>
          <a:prstGeom prst="rect">
            <a:avLst/>
          </a:prstGeom>
          <a:solidFill>
            <a:schemeClr val="accent6"/>
          </a:solidFill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29"/>
          <p:cNvSpPr/>
          <p:nvPr/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3/12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29"/>
          <p:cNvSpPr/>
          <p:nvPr/>
        </p:nvSpPr>
        <p:spPr>
          <a:xfrm>
            <a:off x="47242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16-18.09.2026</a:t>
            </a:r>
            <a:endParaRPr sz="1200">
              <a:solidFill>
                <a:srgbClr val="8B8B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29"/>
          <p:cNvSpPr/>
          <p:nvPr/>
        </p:nvSpPr>
        <p:spPr>
          <a:xfrm>
            <a:off x="798840" y="6356520"/>
            <a:ext cx="2483280" cy="36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H. Karakoc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29"/>
          <p:cNvSpPr/>
          <p:nvPr/>
        </p:nvSpPr>
        <p:spPr>
          <a:xfrm>
            <a:off x="3695307" y="161228"/>
            <a:ext cx="6541653" cy="8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MOTIVATION</a:t>
            </a:r>
            <a:endParaRPr sz="4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4F22197E-88F0-40D6-AB71-9170E178B2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95307" cy="1111531"/>
          </a:xfrm>
          <a:prstGeom prst="rect">
            <a:avLst/>
          </a:prstGeom>
        </p:spPr>
      </p:pic>
      <p:sp>
        <p:nvSpPr>
          <p:cNvPr id="11" name="Google Shape;130;p28">
            <a:extLst>
              <a:ext uri="{FF2B5EF4-FFF2-40B4-BE49-F238E27FC236}">
                <a16:creationId xmlns:a16="http://schemas.microsoft.com/office/drawing/2014/main" id="{B0C7AD85-D7E1-46A3-9139-48D4D8E81ED1}"/>
              </a:ext>
            </a:extLst>
          </p:cNvPr>
          <p:cNvSpPr/>
          <p:nvPr/>
        </p:nvSpPr>
        <p:spPr>
          <a:xfrm>
            <a:off x="10369080" y="-2963"/>
            <a:ext cx="1596600" cy="1109963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LOGO OF YOUR 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AFFILATION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0"/>
          <p:cNvSpPr/>
          <p:nvPr/>
        </p:nvSpPr>
        <p:spPr>
          <a:xfrm>
            <a:off x="838080" y="1825560"/>
            <a:ext cx="10514880" cy="43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228600" marR="0" lvl="0" indent="-22788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Each presentation should include symposium logo, logo of your affilation, paper title, author details (name, surname, affilation), e-mail address of the presenting author and presentation date as examplified at first slide.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788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Please pay attention to number each slide excluding heading slides according to style used in this template (see bottom right-hand corner of this slide).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788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Each slide excluding heading slides, should include surname of presenting author at the bottom left-hand corner of the slide and presentation date at the bottom of slide centered.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30"/>
          <p:cNvSpPr/>
          <p:nvPr/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4/12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30"/>
          <p:cNvSpPr/>
          <p:nvPr/>
        </p:nvSpPr>
        <p:spPr>
          <a:xfrm>
            <a:off x="47242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16-18.09.2026</a:t>
            </a:r>
            <a:endParaRPr sz="1200">
              <a:solidFill>
                <a:srgbClr val="8B8B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30"/>
          <p:cNvSpPr/>
          <p:nvPr/>
        </p:nvSpPr>
        <p:spPr>
          <a:xfrm>
            <a:off x="798840" y="6356520"/>
            <a:ext cx="2483280" cy="36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H. Karakoc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30"/>
          <p:cNvSpPr/>
          <p:nvPr/>
        </p:nvSpPr>
        <p:spPr>
          <a:xfrm>
            <a:off x="0" y="0"/>
            <a:ext cx="10236960" cy="1107000"/>
          </a:xfrm>
          <a:prstGeom prst="rect">
            <a:avLst/>
          </a:prstGeom>
          <a:solidFill>
            <a:schemeClr val="accent6"/>
          </a:solidFill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30"/>
          <p:cNvSpPr/>
          <p:nvPr/>
        </p:nvSpPr>
        <p:spPr>
          <a:xfrm>
            <a:off x="3695307" y="161228"/>
            <a:ext cx="6541653" cy="8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MOTIVATION</a:t>
            </a:r>
            <a:endParaRPr sz="4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66EC2581-AB16-4DD0-A270-A05150E535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95307" cy="1111531"/>
          </a:xfrm>
          <a:prstGeom prst="rect">
            <a:avLst/>
          </a:prstGeom>
        </p:spPr>
      </p:pic>
      <p:sp>
        <p:nvSpPr>
          <p:cNvPr id="12" name="Google Shape;130;p28">
            <a:extLst>
              <a:ext uri="{FF2B5EF4-FFF2-40B4-BE49-F238E27FC236}">
                <a16:creationId xmlns:a16="http://schemas.microsoft.com/office/drawing/2014/main" id="{6F14FB2B-66D8-4116-ABE6-FC11F766B633}"/>
              </a:ext>
            </a:extLst>
          </p:cNvPr>
          <p:cNvSpPr/>
          <p:nvPr/>
        </p:nvSpPr>
        <p:spPr>
          <a:xfrm>
            <a:off x="10369080" y="-2963"/>
            <a:ext cx="1596600" cy="1109963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LOGO OF YOUR 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AFFILATION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1"/>
          <p:cNvSpPr/>
          <p:nvPr/>
        </p:nvSpPr>
        <p:spPr>
          <a:xfrm>
            <a:off x="838080" y="1825560"/>
            <a:ext cx="10514880" cy="43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228600" marR="0" lvl="0" indent="-22788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Each presentation is limited to 20 slides and each speech is limited to 10 minutes.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788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Question-answer will be arranged after presentation for 5 minutes duration.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788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Presentations exceeding 10 minutes will be ended by session chair at the end of 10 minutes.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788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Thus, please rehearse for your presentation not to exceed time limitation.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31"/>
          <p:cNvSpPr/>
          <p:nvPr/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5/12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31"/>
          <p:cNvSpPr/>
          <p:nvPr/>
        </p:nvSpPr>
        <p:spPr>
          <a:xfrm>
            <a:off x="47242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16-18.09.2026</a:t>
            </a:r>
            <a:endParaRPr sz="1200">
              <a:solidFill>
                <a:srgbClr val="8B8B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31"/>
          <p:cNvSpPr/>
          <p:nvPr/>
        </p:nvSpPr>
        <p:spPr>
          <a:xfrm>
            <a:off x="798840" y="6356520"/>
            <a:ext cx="2483280" cy="36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H. Karakoc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31"/>
          <p:cNvSpPr/>
          <p:nvPr/>
        </p:nvSpPr>
        <p:spPr>
          <a:xfrm>
            <a:off x="0" y="0"/>
            <a:ext cx="10236960" cy="1107000"/>
          </a:xfrm>
          <a:prstGeom prst="rect">
            <a:avLst/>
          </a:prstGeom>
          <a:solidFill>
            <a:schemeClr val="accent6"/>
          </a:solidFill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31"/>
          <p:cNvSpPr/>
          <p:nvPr/>
        </p:nvSpPr>
        <p:spPr>
          <a:xfrm>
            <a:off x="3695307" y="161228"/>
            <a:ext cx="6541653" cy="8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MOTIVATION</a:t>
            </a:r>
            <a:endParaRPr sz="4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5EAFD9C8-C6E4-48DF-BA26-39718072D0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95307" cy="1111531"/>
          </a:xfrm>
          <a:prstGeom prst="rect">
            <a:avLst/>
          </a:prstGeom>
        </p:spPr>
      </p:pic>
      <p:sp>
        <p:nvSpPr>
          <p:cNvPr id="11" name="Google Shape;130;p28">
            <a:extLst>
              <a:ext uri="{FF2B5EF4-FFF2-40B4-BE49-F238E27FC236}">
                <a16:creationId xmlns:a16="http://schemas.microsoft.com/office/drawing/2014/main" id="{9AFF3A7F-FFCD-4001-B217-FD3A2D66C708}"/>
              </a:ext>
            </a:extLst>
          </p:cNvPr>
          <p:cNvSpPr/>
          <p:nvPr/>
        </p:nvSpPr>
        <p:spPr>
          <a:xfrm>
            <a:off x="10369080" y="-2963"/>
            <a:ext cx="1596600" cy="1109963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LOGO OF YOUR 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AFFILATION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2"/>
          <p:cNvSpPr/>
          <p:nvPr/>
        </p:nvSpPr>
        <p:spPr>
          <a:xfrm>
            <a:off x="838080" y="1825560"/>
            <a:ext cx="10514880" cy="43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228600" marR="0" lvl="0" indent="-22788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Text on your slides should be readable and font size should be 28 pt at least.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788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Presenters are encouraged to use tables, illustrations and colorfull text for drawing attention of audience.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788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Please place title of tables and illustrations to slide appropriately with reference. You can see an example at next slides.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32"/>
          <p:cNvSpPr/>
          <p:nvPr/>
        </p:nvSpPr>
        <p:spPr>
          <a:xfrm>
            <a:off x="4108320" y="281520"/>
            <a:ext cx="3974760" cy="821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MOTIVATION</a:t>
            </a:r>
            <a:endParaRPr sz="4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32"/>
          <p:cNvSpPr/>
          <p:nvPr/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r>
              <a:rPr lang="en-US"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/12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32"/>
          <p:cNvSpPr/>
          <p:nvPr/>
        </p:nvSpPr>
        <p:spPr>
          <a:xfrm>
            <a:off x="47242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16-18.09.2026</a:t>
            </a:r>
            <a:endParaRPr sz="1200">
              <a:solidFill>
                <a:srgbClr val="8B8B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32"/>
          <p:cNvSpPr/>
          <p:nvPr/>
        </p:nvSpPr>
        <p:spPr>
          <a:xfrm>
            <a:off x="798840" y="6356520"/>
            <a:ext cx="2483280" cy="36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H. Karakoc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32"/>
          <p:cNvSpPr/>
          <p:nvPr/>
        </p:nvSpPr>
        <p:spPr>
          <a:xfrm>
            <a:off x="3999035" y="161228"/>
            <a:ext cx="6165897" cy="8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MOTIVATION</a:t>
            </a:r>
            <a:endParaRPr sz="4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32"/>
          <p:cNvSpPr/>
          <p:nvPr/>
        </p:nvSpPr>
        <p:spPr>
          <a:xfrm>
            <a:off x="0" y="0"/>
            <a:ext cx="10236960" cy="1107000"/>
          </a:xfrm>
          <a:prstGeom prst="rect">
            <a:avLst/>
          </a:prstGeom>
          <a:solidFill>
            <a:schemeClr val="accent6"/>
          </a:solidFill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32"/>
          <p:cNvSpPr/>
          <p:nvPr/>
        </p:nvSpPr>
        <p:spPr>
          <a:xfrm>
            <a:off x="3695307" y="161228"/>
            <a:ext cx="6541653" cy="8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MOTIVATION</a:t>
            </a:r>
            <a:endParaRPr sz="4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4FC8B792-37F3-46F5-A88C-28DC3AF77E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95307" cy="1111531"/>
          </a:xfrm>
          <a:prstGeom prst="rect">
            <a:avLst/>
          </a:prstGeom>
        </p:spPr>
      </p:pic>
      <p:sp>
        <p:nvSpPr>
          <p:cNvPr id="13" name="Google Shape;130;p28">
            <a:extLst>
              <a:ext uri="{FF2B5EF4-FFF2-40B4-BE49-F238E27FC236}">
                <a16:creationId xmlns:a16="http://schemas.microsoft.com/office/drawing/2014/main" id="{9AAE9394-0538-42D7-BC39-5A384C946A91}"/>
              </a:ext>
            </a:extLst>
          </p:cNvPr>
          <p:cNvSpPr/>
          <p:nvPr/>
        </p:nvSpPr>
        <p:spPr>
          <a:xfrm>
            <a:off x="10369080" y="-2963"/>
            <a:ext cx="1596600" cy="1109963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LOGO OF YOUR 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AFFILATION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3"/>
          <p:cNvSpPr/>
          <p:nvPr/>
        </p:nvSpPr>
        <p:spPr>
          <a:xfrm>
            <a:off x="838080" y="1825560"/>
            <a:ext cx="10514880" cy="43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228600" marR="0" lvl="0" indent="-22788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You can explain your experimental methodology, test setup, apparatus etc. İn this section of your presentation.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33"/>
          <p:cNvSpPr/>
          <p:nvPr/>
        </p:nvSpPr>
        <p:spPr>
          <a:xfrm>
            <a:off x="3090240" y="281520"/>
            <a:ext cx="6010920" cy="15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EXPERIMENTAL STUDY</a:t>
            </a:r>
            <a:endParaRPr sz="4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33"/>
          <p:cNvSpPr/>
          <p:nvPr/>
        </p:nvSpPr>
        <p:spPr>
          <a:xfrm>
            <a:off x="2284560" y="2963160"/>
            <a:ext cx="7622280" cy="2896560"/>
          </a:xfrm>
          <a:prstGeom prst="rect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33"/>
          <p:cNvSpPr/>
          <p:nvPr/>
        </p:nvSpPr>
        <p:spPr>
          <a:xfrm>
            <a:off x="2981160" y="6058080"/>
            <a:ext cx="6228720" cy="637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Fig. 1. Sample scheme of experimental setup (Karakoc, 2012)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33"/>
          <p:cNvSpPr/>
          <p:nvPr/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r>
              <a:rPr lang="en-US"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/12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33"/>
          <p:cNvSpPr/>
          <p:nvPr/>
        </p:nvSpPr>
        <p:spPr>
          <a:xfrm>
            <a:off x="47242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16-18.09.2026</a:t>
            </a:r>
            <a:endParaRPr sz="1200">
              <a:solidFill>
                <a:srgbClr val="8B8B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33"/>
          <p:cNvSpPr/>
          <p:nvPr/>
        </p:nvSpPr>
        <p:spPr>
          <a:xfrm>
            <a:off x="798840" y="6356520"/>
            <a:ext cx="2483280" cy="36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H. Karakoc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33"/>
          <p:cNvSpPr/>
          <p:nvPr/>
        </p:nvSpPr>
        <p:spPr>
          <a:xfrm>
            <a:off x="0" y="0"/>
            <a:ext cx="10236960" cy="1107000"/>
          </a:xfrm>
          <a:prstGeom prst="rect">
            <a:avLst/>
          </a:prstGeom>
          <a:solidFill>
            <a:schemeClr val="accent6"/>
          </a:solidFill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33"/>
          <p:cNvSpPr/>
          <p:nvPr/>
        </p:nvSpPr>
        <p:spPr>
          <a:xfrm>
            <a:off x="3695307" y="161228"/>
            <a:ext cx="6541653" cy="8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EXPERIMENTAL STUDY</a:t>
            </a:r>
            <a:endParaRPr sz="4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" name="Resim 12">
            <a:extLst>
              <a:ext uri="{FF2B5EF4-FFF2-40B4-BE49-F238E27FC236}">
                <a16:creationId xmlns:a16="http://schemas.microsoft.com/office/drawing/2014/main" id="{F6C76BA2-1DE3-4F56-80C1-0C3C1594A8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95307" cy="1111531"/>
          </a:xfrm>
          <a:prstGeom prst="rect">
            <a:avLst/>
          </a:prstGeom>
        </p:spPr>
      </p:pic>
      <p:sp>
        <p:nvSpPr>
          <p:cNvPr id="14" name="Google Shape;130;p28">
            <a:extLst>
              <a:ext uri="{FF2B5EF4-FFF2-40B4-BE49-F238E27FC236}">
                <a16:creationId xmlns:a16="http://schemas.microsoft.com/office/drawing/2014/main" id="{4BC351AB-5B23-46DD-82F1-B89E300EE37E}"/>
              </a:ext>
            </a:extLst>
          </p:cNvPr>
          <p:cNvSpPr/>
          <p:nvPr/>
        </p:nvSpPr>
        <p:spPr>
          <a:xfrm>
            <a:off x="10369080" y="-2963"/>
            <a:ext cx="1596600" cy="1109963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LOGO OF YOUR 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AFFILATION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4"/>
          <p:cNvSpPr/>
          <p:nvPr/>
        </p:nvSpPr>
        <p:spPr>
          <a:xfrm>
            <a:off x="838080" y="1825560"/>
            <a:ext cx="10514880" cy="43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228600" marR="0" lvl="0" indent="-22788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 this section of your presentation, numerical methods, mathematical models, theoritical cases can be discussed.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34"/>
          <p:cNvSpPr/>
          <p:nvPr/>
        </p:nvSpPr>
        <p:spPr>
          <a:xfrm>
            <a:off x="3090240" y="281520"/>
            <a:ext cx="7099560" cy="15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ETHODS AND MATERIALS</a:t>
            </a:r>
            <a:endParaRPr sz="4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34"/>
          <p:cNvSpPr/>
          <p:nvPr/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r>
              <a:rPr lang="en-US"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/12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34"/>
          <p:cNvSpPr/>
          <p:nvPr/>
        </p:nvSpPr>
        <p:spPr>
          <a:xfrm>
            <a:off x="47242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16-18.09.2026</a:t>
            </a:r>
            <a:endParaRPr sz="1200">
              <a:solidFill>
                <a:srgbClr val="8B8B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34"/>
          <p:cNvSpPr/>
          <p:nvPr/>
        </p:nvSpPr>
        <p:spPr>
          <a:xfrm>
            <a:off x="798840" y="6356520"/>
            <a:ext cx="2483280" cy="36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H. Karakoc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34"/>
          <p:cNvSpPr/>
          <p:nvPr/>
        </p:nvSpPr>
        <p:spPr>
          <a:xfrm>
            <a:off x="0" y="0"/>
            <a:ext cx="10236960" cy="1107000"/>
          </a:xfrm>
          <a:prstGeom prst="rect">
            <a:avLst/>
          </a:prstGeom>
          <a:solidFill>
            <a:schemeClr val="accent6"/>
          </a:solidFill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34"/>
          <p:cNvSpPr/>
          <p:nvPr/>
        </p:nvSpPr>
        <p:spPr>
          <a:xfrm>
            <a:off x="3695307" y="161228"/>
            <a:ext cx="6541653" cy="8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METHODS and MATERIALS</a:t>
            </a:r>
            <a:endParaRPr sz="4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9058C199-8ABF-48B9-AD81-4FBA741E04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95307" cy="1111531"/>
          </a:xfrm>
          <a:prstGeom prst="rect">
            <a:avLst/>
          </a:prstGeom>
        </p:spPr>
      </p:pic>
      <p:sp>
        <p:nvSpPr>
          <p:cNvPr id="12" name="Google Shape;130;p28">
            <a:extLst>
              <a:ext uri="{FF2B5EF4-FFF2-40B4-BE49-F238E27FC236}">
                <a16:creationId xmlns:a16="http://schemas.microsoft.com/office/drawing/2014/main" id="{BAB13DB0-A4E3-493A-B2F7-96F18F129C98}"/>
              </a:ext>
            </a:extLst>
          </p:cNvPr>
          <p:cNvSpPr/>
          <p:nvPr/>
        </p:nvSpPr>
        <p:spPr>
          <a:xfrm>
            <a:off x="10369080" y="-2963"/>
            <a:ext cx="1596600" cy="1109963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LOGO OF YOUR 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AFFILATION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5"/>
          <p:cNvSpPr/>
          <p:nvPr/>
        </p:nvSpPr>
        <p:spPr>
          <a:xfrm>
            <a:off x="838080" y="1825560"/>
            <a:ext cx="10514880" cy="43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228600" marR="0" lvl="0" indent="-22788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⮚"/>
            </a:pP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Presenters are highly encouraged to discuss results of their study in this section by using plots, tables etc.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16" name="Google Shape;216;p35"/>
          <p:cNvGraphicFramePr/>
          <p:nvPr>
            <p:extLst>
              <p:ext uri="{D42A27DB-BD31-4B8C-83A1-F6EECF244321}">
                <p14:modId xmlns:p14="http://schemas.microsoft.com/office/powerpoint/2010/main" val="3550787412"/>
              </p:ext>
            </p:extLst>
          </p:nvPr>
        </p:nvGraphicFramePr>
        <p:xfrm>
          <a:off x="1847520" y="4131000"/>
          <a:ext cx="8127725" cy="1853650"/>
        </p:xfrm>
        <a:graphic>
          <a:graphicData uri="http://schemas.openxmlformats.org/drawingml/2006/table">
            <a:tbl>
              <a:tblPr>
                <a:tableStyleId>{E90748AA-F95D-4241-89D3-F1D7B71BA486}</a:tableStyleId>
              </a:tblPr>
              <a:tblGrid>
                <a:gridCol w="2709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9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>
                          <a:sym typeface="Calibri"/>
                        </a:rPr>
                        <a:t>Parameter </a:t>
                      </a:r>
                      <a:endParaRPr sz="18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sym typeface="Calibri"/>
                        </a:rPr>
                        <a:t>Value 1</a:t>
                      </a:r>
                      <a:endParaRPr sz="18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sym typeface="Calibri"/>
                        </a:rPr>
                        <a:t>Value 2</a:t>
                      </a:r>
                      <a:endParaRPr sz="18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sym typeface="Calibri"/>
                        </a:rPr>
                        <a:t>X</a:t>
                      </a:r>
                      <a:endParaRPr sz="18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sym typeface="Calibri"/>
                        </a:rPr>
                        <a:t>0</a:t>
                      </a:r>
                      <a:endParaRPr sz="18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sym typeface="Calibri"/>
                        </a:rPr>
                        <a:t>4</a:t>
                      </a:r>
                      <a:endParaRPr sz="18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sym typeface="Calibri"/>
                        </a:rPr>
                        <a:t>Y</a:t>
                      </a:r>
                      <a:endParaRPr sz="18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sym typeface="Calibri"/>
                        </a:rPr>
                        <a:t>1</a:t>
                      </a:r>
                      <a:endParaRPr sz="18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sym typeface="Calibri"/>
                        </a:rPr>
                        <a:t>5</a:t>
                      </a:r>
                      <a:endParaRPr sz="18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sym typeface="Calibri"/>
                        </a:rPr>
                        <a:t>Z</a:t>
                      </a:r>
                      <a:endParaRPr sz="18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sym typeface="Calibri"/>
                        </a:rPr>
                        <a:t>2</a:t>
                      </a:r>
                      <a:endParaRPr sz="18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sym typeface="Calibri"/>
                        </a:rPr>
                        <a:t>6</a:t>
                      </a:r>
                      <a:endParaRPr sz="18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sym typeface="Calibri"/>
                        </a:rPr>
                        <a:t>W</a:t>
                      </a:r>
                      <a:endParaRPr sz="18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sym typeface="Calibri"/>
                        </a:rPr>
                        <a:t>3</a:t>
                      </a:r>
                      <a:endParaRPr sz="18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>
                          <a:sym typeface="Calibri"/>
                        </a:rPr>
                        <a:t>7</a:t>
                      </a:r>
                      <a:endParaRPr sz="18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17" name="Google Shape;217;p35"/>
          <p:cNvSpPr/>
          <p:nvPr/>
        </p:nvSpPr>
        <p:spPr>
          <a:xfrm>
            <a:off x="4402318" y="3560760"/>
            <a:ext cx="3258122" cy="637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Table 1.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Sample results of study </a:t>
            </a: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35"/>
          <p:cNvSpPr/>
          <p:nvPr/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r>
              <a:rPr lang="en-US"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/12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35"/>
          <p:cNvSpPr/>
          <p:nvPr/>
        </p:nvSpPr>
        <p:spPr>
          <a:xfrm>
            <a:off x="47242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16-18.09.2026</a:t>
            </a:r>
            <a:endParaRPr sz="1200">
              <a:solidFill>
                <a:srgbClr val="8B8B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35"/>
          <p:cNvSpPr/>
          <p:nvPr/>
        </p:nvSpPr>
        <p:spPr>
          <a:xfrm>
            <a:off x="798840" y="6356520"/>
            <a:ext cx="2483280" cy="36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H. Karakoc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35"/>
          <p:cNvSpPr/>
          <p:nvPr/>
        </p:nvSpPr>
        <p:spPr>
          <a:xfrm>
            <a:off x="0" y="0"/>
            <a:ext cx="10236960" cy="1107000"/>
          </a:xfrm>
          <a:prstGeom prst="rect">
            <a:avLst/>
          </a:prstGeom>
          <a:solidFill>
            <a:schemeClr val="accent6"/>
          </a:solidFill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35"/>
          <p:cNvSpPr/>
          <p:nvPr/>
        </p:nvSpPr>
        <p:spPr>
          <a:xfrm>
            <a:off x="3695307" y="161228"/>
            <a:ext cx="6541653" cy="8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RESULTS</a:t>
            </a:r>
            <a:endParaRPr sz="4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B1B94216-0F9A-4D02-83EA-AC3745F9D0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95307" cy="1111531"/>
          </a:xfrm>
          <a:prstGeom prst="rect">
            <a:avLst/>
          </a:prstGeom>
        </p:spPr>
      </p:pic>
      <p:sp>
        <p:nvSpPr>
          <p:cNvPr id="13" name="Google Shape;130;p28">
            <a:extLst>
              <a:ext uri="{FF2B5EF4-FFF2-40B4-BE49-F238E27FC236}">
                <a16:creationId xmlns:a16="http://schemas.microsoft.com/office/drawing/2014/main" id="{9F49209E-D25A-4FA4-8A8C-6D1F65F26327}"/>
              </a:ext>
            </a:extLst>
          </p:cNvPr>
          <p:cNvSpPr/>
          <p:nvPr/>
        </p:nvSpPr>
        <p:spPr>
          <a:xfrm>
            <a:off x="10369080" y="-2963"/>
            <a:ext cx="1596600" cy="1109963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LOGO OF YOUR 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AFFILATION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568</Words>
  <Application>Microsoft Office PowerPoint</Application>
  <PresentationFormat>Geniş ekran</PresentationFormat>
  <Paragraphs>124</Paragraphs>
  <Slides>12</Slides>
  <Notes>12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Arial</vt:lpstr>
      <vt:lpstr>Calibri</vt:lpstr>
      <vt:lpstr>Noto Sans Symbols</vt:lpstr>
      <vt:lpstr>Times New Roman</vt:lpstr>
      <vt:lpstr>Office Theme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cp:lastModifiedBy>Gizem Avcı</cp:lastModifiedBy>
  <cp:revision>1</cp:revision>
  <dcterms:modified xsi:type="dcterms:W3CDTF">2026-07-14T12:31:02Z</dcterms:modified>
</cp:coreProperties>
</file>